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notesMasterIdLst>
    <p:notesMasterId r:id="rId12"/>
  </p:notesMasterIdLst>
  <p:sldIdLst>
    <p:sldId id="256" r:id="rId2"/>
    <p:sldId id="257" r:id="rId3"/>
    <p:sldId id="260" r:id="rId4"/>
    <p:sldId id="264" r:id="rId5"/>
    <p:sldId id="265" r:id="rId6"/>
    <p:sldId id="266" r:id="rId7"/>
    <p:sldId id="258" r:id="rId8"/>
    <p:sldId id="267" r:id="rId9"/>
    <p:sldId id="268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1B225B"/>
    <a:srgbClr val="171F8B"/>
    <a:srgbClr val="354895"/>
    <a:srgbClr val="FDC626"/>
    <a:srgbClr val="8C1D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868"/>
    <p:restoredTop sz="94632"/>
  </p:normalViewPr>
  <p:slideViewPr>
    <p:cSldViewPr snapToGrid="0" snapToObjects="1" showGuides="1">
      <p:cViewPr varScale="1">
        <p:scale>
          <a:sx n="81" d="100"/>
          <a:sy n="81" d="100"/>
        </p:scale>
        <p:origin x="608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A49CFE-69C3-1947-9F7C-7FE202B34E63}" type="datetimeFigureOut">
              <a:rPr lang="en-US" smtClean="0"/>
              <a:t>4/3/20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C18280-4D06-E94D-94B0-32C488F07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289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spc="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How they do this is by looking at their direct neighbors and determine their next state based on the rule.1D CA have 256 rules that can be used.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C18280-4D06-E94D-94B0-32C488F07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E2CF-8586-5A4B-8F40-85FD4032B8D2}" type="datetimeFigureOut">
              <a:rPr lang="en-US" smtClean="0"/>
              <a:t>4/3/20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145E-D903-B64F-BD2C-68767FBE94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E2CF-8586-5A4B-8F40-85FD4032B8D2}" type="datetimeFigureOut">
              <a:rPr lang="en-US" smtClean="0"/>
              <a:t>4/3/20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145E-D903-B64F-BD2C-68767FBE94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E2CF-8586-5A4B-8F40-85FD4032B8D2}" type="datetimeFigureOut">
              <a:rPr lang="en-US" smtClean="0"/>
              <a:t>4/3/20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145E-D903-B64F-BD2C-68767FBE94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E2CF-8586-5A4B-8F40-85FD4032B8D2}" type="datetimeFigureOut">
              <a:rPr lang="en-US" smtClean="0"/>
              <a:t>4/3/20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145E-D903-B64F-BD2C-68767FBE94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E2CF-8586-5A4B-8F40-85FD4032B8D2}" type="datetimeFigureOut">
              <a:rPr lang="en-US" smtClean="0"/>
              <a:t>4/3/20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145E-D903-B64F-BD2C-68767FBE94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E2CF-8586-5A4B-8F40-85FD4032B8D2}" type="datetimeFigureOut">
              <a:rPr lang="en-US" smtClean="0"/>
              <a:t>4/3/20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145E-D903-B64F-BD2C-68767FBE94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E2CF-8586-5A4B-8F40-85FD4032B8D2}" type="datetimeFigureOut">
              <a:rPr lang="en-US" smtClean="0"/>
              <a:t>4/3/20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145E-D903-B64F-BD2C-68767FBE94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E2CF-8586-5A4B-8F40-85FD4032B8D2}" type="datetimeFigureOut">
              <a:rPr lang="en-US" smtClean="0"/>
              <a:t>4/3/20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145E-D903-B64F-BD2C-68767FBE94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E2CF-8586-5A4B-8F40-85FD4032B8D2}" type="datetimeFigureOut">
              <a:rPr lang="en-US" smtClean="0"/>
              <a:t>4/3/20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145E-D903-B64F-BD2C-68767FBE94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E2CF-8586-5A4B-8F40-85FD4032B8D2}" type="datetimeFigureOut">
              <a:rPr lang="en-US" smtClean="0"/>
              <a:t>4/3/20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145E-D903-B64F-BD2C-68767FBE94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E2CF-8586-5A4B-8F40-85FD4032B8D2}" type="datetimeFigureOut">
              <a:rPr lang="en-US" smtClean="0"/>
              <a:t>4/3/20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2145E-D903-B64F-BD2C-68767FBE94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3E2CF-8586-5A4B-8F40-85FD4032B8D2}" type="datetimeFigureOut">
              <a:rPr lang="en-US" smtClean="0"/>
              <a:t>4/3/20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2145E-D903-B64F-BD2C-68767FBE94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73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rebloggy.com/post/naturally-occurring-sea-shell-patterns-similar-to-those-generated-by-cellular-au/99807772952" TargetMode="External"/><Relationship Id="rId4" Type="http://schemas.openxmlformats.org/officeDocument/2006/relationships/hyperlink" Target="http://eusa-riddled.blogspot.com/2015_06_07_archive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mathworld.wolfram.com/Rule30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lementary Cellular Automata - File Exchange - MATLAB Centra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47"/>
          <a:stretch/>
        </p:blipFill>
        <p:spPr bwMode="auto">
          <a:xfrm>
            <a:off x="0" y="0"/>
            <a:ext cx="68618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30905" y="1316331"/>
            <a:ext cx="8381999" cy="2285707"/>
          </a:xfrm>
        </p:spPr>
        <p:txBody>
          <a:bodyPr/>
          <a:lstStyle/>
          <a:p>
            <a:pPr algn="r"/>
            <a:r>
              <a:rPr lang="en-US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Controlling Cellular Automata</a:t>
            </a:r>
            <a:endParaRPr lang="en-US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8904" y="3603626"/>
            <a:ext cx="9144000" cy="1655762"/>
          </a:xfrm>
        </p:spPr>
        <p:txBody>
          <a:bodyPr>
            <a:normAutofit/>
          </a:bodyPr>
          <a:lstStyle/>
          <a:p>
            <a:pPr algn="r"/>
            <a:r>
              <a:rPr lang="en-US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Hannah </a:t>
            </a:r>
            <a:r>
              <a:rPr lang="en-US" b="1" dirty="0" err="1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Dromiack</a:t>
            </a:r>
            <a:r>
              <a:rPr lang="en-US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r"/>
            <a:r>
              <a:rPr lang="en-US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Mentors: Sara I. Walker, Douglas G. Moore</a:t>
            </a:r>
            <a:endParaRPr lang="en-US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1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9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References</a:t>
            </a:r>
            <a:endParaRPr lang="en-US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pc="3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[1] 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hlinkClick r:id="rId2"/>
              </a:rPr>
              <a:t>https://</a:t>
            </a:r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hlinkClick r:id="rId2"/>
              </a:rPr>
              <a:t>mathworld.wolfram.com/Rule30.html</a:t>
            </a:r>
            <a:endParaRPr lang="en-US" spc="300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r>
              <a:rPr lang="en-US" spc="3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[</a:t>
            </a:r>
            <a:r>
              <a:rPr lang="en-US" spc="3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pc="3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]</a:t>
            </a:r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hlinkClick r:id="rId3"/>
              </a:rPr>
              <a:t>  http://rebloggy.com/post/naturally-occurring-sea-shell-patterns-similar-to-those-generated-by-cellular-au/99807772952</a:t>
            </a:r>
            <a:r>
              <a:rPr lang="en-US" spc="3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marL="0" indent="0">
              <a:buNone/>
            </a:pPr>
            <a:r>
              <a:rPr lang="en-US" spc="3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[3] </a:t>
            </a:r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http://eusa-riddled.blogspot.com/2015_06_07_archive.html</a:t>
            </a:r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10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9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What are Cellular Automata?</a:t>
            </a:r>
            <a:endParaRPr lang="en-US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Arial" charset="0"/>
                <a:cs typeface="Arial" charset="0"/>
              </a:rPr>
              <a:t>A Cellular Automaton (CA) is a collection of "colored" cells on a grid of specified shape. The cells evolve through a discrete number of time steps according to a set of rules based on nearest-neighbor </a:t>
            </a:r>
            <a:r>
              <a:rPr lang="en-US" sz="4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Arial" charset="0"/>
                <a:cs typeface="Arial" charset="0"/>
              </a:rPr>
              <a:t>interactions. </a:t>
            </a:r>
            <a:endParaRPr lang="en-US" sz="4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96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9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7946" y="701749"/>
            <a:ext cx="10496107" cy="54752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lementaryCARule0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0414" y="849664"/>
            <a:ext cx="7651676" cy="5179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2594344" y="2679405"/>
            <a:ext cx="6932428" cy="3370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084521" y="2296632"/>
            <a:ext cx="1531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= 0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9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7946" y="701749"/>
            <a:ext cx="10496107" cy="54752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lementaryCARule0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0414" y="849664"/>
            <a:ext cx="7651676" cy="5179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2594344" y="2885091"/>
            <a:ext cx="6932428" cy="3175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88557" y="2530548"/>
            <a:ext cx="1212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= 1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62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9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7946" y="701749"/>
            <a:ext cx="10496107" cy="54752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lementaryCARule0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0414" y="849664"/>
            <a:ext cx="7651676" cy="5179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2594344" y="3105808"/>
            <a:ext cx="6932428" cy="29232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24762" y="2743198"/>
            <a:ext cx="1212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= 2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12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9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7946" y="701749"/>
            <a:ext cx="10496107" cy="54752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lementaryCARule0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0414" y="849664"/>
            <a:ext cx="7651676" cy="5179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424762" y="5579688"/>
            <a:ext cx="1212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= 15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65806" y="6163305"/>
            <a:ext cx="3359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Image provided be Wolfram [3]</a:t>
            </a:r>
            <a:endParaRPr lang="en-US" b="1" dirty="0">
              <a:solidFill>
                <a:schemeClr val="bg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18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Seen in Nature</a:t>
            </a:r>
            <a:endParaRPr lang="en-US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0972" y="3578225"/>
            <a:ext cx="4222749" cy="3167062"/>
          </a:xfrm>
        </p:spPr>
      </p:pic>
      <p:pic>
        <p:nvPicPr>
          <p:cNvPr id="2052" name="Picture 4" descr="aturally occurring sea shell patterns similar to those generated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4714" y="455613"/>
            <a:ext cx="3669086" cy="2751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iddled: 6/7/15 - 6/14/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478" y="1690688"/>
            <a:ext cx="3914775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123721" y="6375955"/>
            <a:ext cx="742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[2]</a:t>
            </a:r>
            <a:endParaRPr lang="en-US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353800" y="3022762"/>
            <a:ext cx="742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[2]</a:t>
            </a:r>
            <a:endParaRPr lang="en-US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86547" y="6191289"/>
            <a:ext cx="742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[3]</a:t>
            </a:r>
            <a:endParaRPr lang="en-US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13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9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838200" y="4055484"/>
            <a:ext cx="10515600" cy="954107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838200" y="3187860"/>
            <a:ext cx="10515600" cy="611316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838200" y="1690688"/>
            <a:ext cx="10515600" cy="1222633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Code Outline</a:t>
            </a:r>
            <a:endParaRPr lang="en-US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87696"/>
          </a:xfrm>
        </p:spPr>
        <p:txBody>
          <a:bodyPr/>
          <a:lstStyle/>
          <a:p>
            <a:pPr marL="0" indent="0" algn="just">
              <a:buNone/>
            </a:pPr>
            <a:r>
              <a:rPr lang="en-US" i="1" spc="3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</a:rPr>
              <a:t>Input:	</a:t>
            </a:r>
            <a:r>
              <a:rPr lang="en-US" spc="3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</a:rPr>
              <a:t>Initial </a:t>
            </a:r>
            <a:r>
              <a:rPr lang="mr-IN" spc="3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</a:rPr>
              <a:t>–</a:t>
            </a:r>
            <a:r>
              <a:rPr lang="en-US" spc="3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</a:rPr>
              <a:t> [1,0,1,1,0,0,1,1]</a:t>
            </a:r>
          </a:p>
          <a:p>
            <a:pPr marL="0" indent="0" algn="just">
              <a:buNone/>
            </a:pPr>
            <a:r>
              <a:rPr lang="en-US" i="1" spc="300" dirty="0" smtClean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</a:rPr>
              <a:t>	</a:t>
            </a:r>
            <a:r>
              <a:rPr lang="en-US" i="1" spc="3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</a:rPr>
              <a:t>	</a:t>
            </a:r>
            <a:r>
              <a:rPr lang="en-US" spc="3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</a:rPr>
              <a:t>Final  </a:t>
            </a:r>
            <a:r>
              <a:rPr lang="mr-IN" spc="3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</a:rPr>
              <a:t>–</a:t>
            </a:r>
            <a:r>
              <a:rPr lang="en-US" spc="3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</a:rPr>
              <a:t>  [0,0,1,0,1,1,0,1]</a:t>
            </a:r>
            <a:endParaRPr lang="en-US" i="1" spc="300" dirty="0">
              <a:solidFill>
                <a:schemeClr val="bg1"/>
              </a:solidFill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3233425"/>
            <a:ext cx="10515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i="1" spc="3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</a:rPr>
              <a:t>Function:	</a:t>
            </a:r>
            <a:r>
              <a:rPr lang="en-US" sz="2800" spc="300" dirty="0" err="1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</a:rPr>
              <a:t>where_to_go</a:t>
            </a:r>
            <a:r>
              <a:rPr lang="en-US" sz="2800" spc="3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</a:rPr>
              <a:t>(initial, final):</a:t>
            </a:r>
            <a:endParaRPr lang="en-US" sz="2800" i="1" spc="300" dirty="0">
              <a:solidFill>
                <a:schemeClr val="bg1"/>
              </a:solidFill>
              <a:latin typeface="Monaco" charset="0"/>
              <a:ea typeface="Monaco" charset="0"/>
              <a:cs typeface="Monaco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4076749"/>
            <a:ext cx="10515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i="1" spc="3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</a:rPr>
              <a:t>Output:	</a:t>
            </a:r>
            <a:r>
              <a:rPr lang="pt-BR" sz="2800" spc="3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</a:rPr>
              <a:t>[[22, 23, 150, 151], </a:t>
            </a:r>
            <a:endParaRPr lang="pt-BR" sz="2800" spc="300" dirty="0" smtClean="0">
              <a:solidFill>
                <a:schemeClr val="bg1"/>
              </a:solidFill>
              <a:latin typeface="Monaco" charset="0"/>
              <a:ea typeface="Monaco" charset="0"/>
              <a:cs typeface="Monaco" charset="0"/>
            </a:endParaRPr>
          </a:p>
          <a:p>
            <a:pPr algn="just"/>
            <a:r>
              <a:rPr lang="pt-BR" sz="2800" spc="300" dirty="0" smtClean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</a:rPr>
              <a:t>		[73, 105</a:t>
            </a:r>
            <a:r>
              <a:rPr lang="pt-BR" sz="2800" spc="300" dirty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</a:rPr>
              <a:t>, 201, 233]]</a:t>
            </a:r>
          </a:p>
        </p:txBody>
      </p:sp>
    </p:spTree>
    <p:extLst>
      <p:ext uri="{BB962C8B-B14F-4D97-AF65-F5344CB8AC3E}">
        <p14:creationId xmlns:p14="http://schemas.microsoft.com/office/powerpoint/2010/main" val="11090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9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Contribution to Modern Art</a:t>
            </a:r>
            <a:endParaRPr lang="en-US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1323" y="1286650"/>
            <a:ext cx="8029353" cy="5314557"/>
          </a:xfrm>
        </p:spPr>
      </p:pic>
    </p:spTree>
    <p:extLst>
      <p:ext uri="{BB962C8B-B14F-4D97-AF65-F5344CB8AC3E}">
        <p14:creationId xmlns:p14="http://schemas.microsoft.com/office/powerpoint/2010/main" val="771420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911</TotalTime>
  <Words>129</Words>
  <Application>Microsoft Macintosh PowerPoint</Application>
  <PresentationFormat>Widescreen</PresentationFormat>
  <Paragraphs>27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Monaco</vt:lpstr>
      <vt:lpstr>Times New Roman</vt:lpstr>
      <vt:lpstr>Office Theme</vt:lpstr>
      <vt:lpstr>Controlling Cellular Automata</vt:lpstr>
      <vt:lpstr>What are Cellular Automata?</vt:lpstr>
      <vt:lpstr>PowerPoint Presentation</vt:lpstr>
      <vt:lpstr>PowerPoint Presentation</vt:lpstr>
      <vt:lpstr>PowerPoint Presentation</vt:lpstr>
      <vt:lpstr>PowerPoint Presentation</vt:lpstr>
      <vt:lpstr>Seen in Nature</vt:lpstr>
      <vt:lpstr>Code Outline</vt:lpstr>
      <vt:lpstr>Contribution to Modern Art</vt:lpstr>
      <vt:lpstr>References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Controlling Cellular Automata</dc:title>
  <dc:creator>Beau Dromiack</dc:creator>
  <cp:lastModifiedBy>Beau Dromiack</cp:lastModifiedBy>
  <cp:revision>19</cp:revision>
  <dcterms:created xsi:type="dcterms:W3CDTF">2020-03-28T06:31:27Z</dcterms:created>
  <dcterms:modified xsi:type="dcterms:W3CDTF">2020-04-04T00:01:35Z</dcterms:modified>
</cp:coreProperties>
</file>